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3620-DB38-47CE-A426-253790E9BB17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76C6A-D57F-4453-99D7-79CE5176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2597-A384-4849-AA06-FCA1AA7720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Blood 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Apurba Faridpur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E1AE-CE8F-4BC7-AF66-8C7C960BDA48}" type="datetimeFigureOut">
              <a:rPr lang="en-US" smtClean="0"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D9DC-D49B-4E8C-BDAB-16807B27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4572000" cy="6858000"/>
          </a:xfrm>
          <a:prstGeom prst="rect">
            <a:avLst/>
          </a:prstGeom>
        </p:spPr>
      </p:pic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1498911" cy="2111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1000" y="3962401"/>
            <a:ext cx="20574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800600"/>
            <a:ext cx="19812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উপ-রাস্ট্রপতি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64696"/>
            <a:ext cx="1752600" cy="199290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6629400" y="3962400"/>
            <a:ext cx="21336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খন্দকার মোশতাক আহমেদ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800600"/>
            <a:ext cx="21336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 ও আইনমন্ত্রী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02" y="1676400"/>
            <a:ext cx="1721498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590800" y="3962400"/>
            <a:ext cx="2057400" cy="609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 মনসুর আলী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800600"/>
            <a:ext cx="2133601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অর্থমন্ত্রী </a:t>
            </a:r>
            <a:endParaRPr lang="en-US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4653" y="381915"/>
            <a:ext cx="1828800" cy="657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ক্লীক করুন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676400"/>
            <a:ext cx="1524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4800600" y="3962401"/>
            <a:ext cx="17526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এ. এইচ. এম. কামারুজ্জামান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800600"/>
            <a:ext cx="16764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স্বরাষ্ট্র, ত্রান ও পুর্নবাসন মন্ত্রী 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533400" y="304800"/>
            <a:ext cx="8229600" cy="1752600"/>
          </a:xfrm>
          <a:prstGeom prst="downArrowCallout">
            <a:avLst>
              <a:gd name="adj1" fmla="val 16304"/>
              <a:gd name="adj2" fmla="val 35869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স্বাধীনতাযুদ্ধ পরিচালনায় মুজিবনগর সরকারের ভূমিকা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1142999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মুক্তিযুদ্ধ পরিচালনা এবং বাংলাদেশের পক্ষে বিশ্বজনমত সৃষ্টি করা ছিল এই সরকারের প্রধান কাজ।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81400"/>
            <a:ext cx="82296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১২টি মন্ত্রানয়ালয়ের মাধ্যমে দেশ পরিচালনা করে।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800600"/>
            <a:ext cx="82296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বাংলাদেশকে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১১টি সেক্টরে বিভক্ত করে মুক্তিযুদ্ধ পরিচালনা করে।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7118" y="457200"/>
            <a:ext cx="6176682" cy="769441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কি বলা যায়?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505200" cy="3741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770602" cy="3741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2201684" y="5662044"/>
            <a:ext cx="437110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 নারী এবং সাধারন জনগনের ভূমিকা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086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685800" y="4876800"/>
            <a:ext cx="7772400" cy="1066800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876800"/>
            <a:ext cx="7543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মুক্তিযুদ্ধে অন্যান্য দেশের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64257"/>
            <a:ext cx="4038600" cy="287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99705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নিঃশর্ত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আত্মসমর্পন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8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Ribbon 7"/>
          <p:cNvSpPr/>
          <p:nvPr/>
        </p:nvSpPr>
        <p:spPr>
          <a:xfrm>
            <a:off x="555811" y="488576"/>
            <a:ext cx="8207188" cy="1143000"/>
          </a:xfrm>
          <a:prstGeom prst="ribbon2">
            <a:avLst>
              <a:gd name="adj1" fmla="val 16667"/>
              <a:gd name="adj2" fmla="val 65729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54" y="457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অভ্যুদয়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" y="1828800"/>
            <a:ext cx="8085005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40488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4267200" y="1219200"/>
            <a:ext cx="484632" cy="826008"/>
          </a:xfrm>
          <a:prstGeom prst="downArrow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Wave 3"/>
          <p:cNvSpPr/>
          <p:nvPr/>
        </p:nvSpPr>
        <p:spPr>
          <a:xfrm>
            <a:off x="457200" y="304800"/>
            <a:ext cx="8153400" cy="106680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মুক্তিযুদ্ধের ঐতিহাসিক তাৎপর্য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9906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হচ্ছে তৃতীয় বিশ্বের প্রথম দেশ, যে সশস্ত্র মুক্তিযুদ্ধের মাধ্যমে স্বাধীনতা অর্জন করেছে।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8229600" cy="990600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1" i="0" u="none" strike="noStrike" kern="1200" normalizeH="0" baseline="0" noProof="0" dirty="0" smtClean="0">
                <a:ln w="11430"/>
                <a:solidFill>
                  <a:srgbClr val="8F4A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মুক্তিযুদ্ধ</a:t>
            </a:r>
            <a:r>
              <a:rPr kumimoji="0" lang="bn-BD" sz="3200" b="1" i="0" u="none" strike="noStrike" kern="1200" normalizeH="0" noProof="0" dirty="0" smtClean="0">
                <a:ln w="11430"/>
                <a:solidFill>
                  <a:srgbClr val="8F4A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ছিল বাঙালির শক্তিশালী জাতীয়তাবাদী চেতনার বহিঃপ্রকাশ।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53000"/>
            <a:ext cx="82296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</a:t>
            </a:r>
            <a:r>
              <a:rPr kumimoji="0" lang="bn-BD" sz="3200" b="1" i="0" u="none" strike="noStrike" kern="1200" normalizeH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মুক্তিযুদ্ধ বিশ্বের নিপীড়িত, স্বাধীনতাকামী জনগঙ্কে অনুপ্রাণিত করে। </a:t>
            </a:r>
            <a:endParaRPr kumimoji="0" lang="en-US" sz="32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833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  <p:bldP spid="3" grpId="0" build="p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1524000" y="381000"/>
            <a:ext cx="6324600" cy="838200"/>
          </a:xfrm>
          <a:prstGeom prst="cube">
            <a:avLst>
              <a:gd name="adj" fmla="val 13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63976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0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মুক্তিযুদ্ধে ভারতের ভূমিকা বর্ননা কর। </a:t>
            </a:r>
            <a:endParaRPr lang="en-US" sz="4000" b="1" cap="all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banhladesh and ind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447801"/>
            <a:ext cx="3886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57200" y="4038600"/>
            <a:ext cx="82296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0" y="304800"/>
            <a:ext cx="6248400" cy="1143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8001000" cy="170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পিতা বঙ্গবন্ধু শেখ মুজিবর রহমানের ৭ই মার্চের ভাষনের তাৎপর্য আলোচনা কর। </a:t>
            </a:r>
            <a:endParaRPr lang="en-US" sz="40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bongobondhur vaso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52599"/>
            <a:ext cx="3048000" cy="2274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7526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019800" cy="2819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মুক্তিযুদ্ধের  তাৎপর্য এবং মুক্তিযুদ্ধে সাধারন জনগনের ভুমিকা লিখে আনবে।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105400"/>
            <a:ext cx="84582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2133600" cy="21336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990600" y="838200"/>
            <a:ext cx="3200400" cy="685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838200"/>
            <a:ext cx="3200400" cy="685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0330" y="4085196"/>
            <a:ext cx="40386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রিতা রানী দাস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আরপাড়া উচ্চ বিদ্যালয়,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কামারখালী, মধুখালী, ফরিদপুর।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8700" y="2286000"/>
            <a:ext cx="4038600" cy="3505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2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lip-flower-bouquets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blipFill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</a:t>
            </a:r>
            <a:br>
              <a:rPr lang="bn-BD" b="1" cap="all" dirty="0" smtClean="0">
                <a:ln/>
                <a:blipFill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1" cap="all" dirty="0" smtClean="0">
                <a:ln/>
                <a:blipFill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b="1" cap="all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 smtClean="0">
                <a:ln/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আগামি ক্লাসে আবার দেখা হবে।</a:t>
            </a:r>
            <a:endParaRPr kumimoji="0" lang="en-US" sz="44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20830236">
            <a:off x="2398556" y="3750298"/>
            <a:ext cx="4049601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perspectiveBelow"/>
              <a:lightRig rig="threePt" dir="t"/>
            </a:scene3d>
          </a:bodyPr>
          <a:lstStyle/>
          <a:p>
            <a:r>
              <a:rPr lang="en-US" sz="7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78685">
            <a:off x="1905000" y="3810001"/>
            <a:ext cx="52578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n>
                <a:solidFill>
                  <a:srgbClr val="990000"/>
                </a:solidFill>
              </a:ln>
              <a:solidFill>
                <a:srgbClr val="99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10000" y="2362200"/>
            <a:ext cx="1143000" cy="9470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61503"/>
              </p:ext>
            </p:extLst>
          </p:nvPr>
        </p:nvGraphicFramePr>
        <p:xfrm>
          <a:off x="3924300" y="24499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44996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6630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4343400" y="1676400"/>
            <a:ext cx="571500" cy="99060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533400" y="0"/>
            <a:ext cx="8001000" cy="148899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187404"/>
            <a:ext cx="5867400" cy="11079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lvl="1"/>
            <a:r>
              <a:rPr lang="en-US" sz="66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506505" y="3121942"/>
            <a:ext cx="8130989" cy="1295400"/>
          </a:xfrm>
          <a:prstGeom prst="ribbon2">
            <a:avLst>
              <a:gd name="adj1" fmla="val 16667"/>
              <a:gd name="adj2" fmla="val 70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88460" y="3110719"/>
            <a:ext cx="5715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 </a:t>
            </a:r>
            <a:endParaRPr lang="en-US" sz="5400" b="1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160"/>
      </p:ext>
    </p:extLst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828800" y="304800"/>
            <a:ext cx="5334000" cy="1752600"/>
          </a:xfrm>
          <a:prstGeom prst="downArrowCallout">
            <a:avLst>
              <a:gd name="adj1" fmla="val 25000"/>
              <a:gd name="adj2" fmla="val 39674"/>
              <a:gd name="adj3" fmla="val 25000"/>
              <a:gd name="adj4" fmla="val 6660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8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80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বাংলাদেশের স্বাধীনতা অর্জনে ৭ই মার্চের ভাষণের গুরুত্ব বিশ্লেষন করতে পারবে। </a:t>
            </a:r>
          </a:p>
          <a:p>
            <a:pPr>
              <a:buNone/>
            </a:pPr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স্বাধীনতাযুদ্ধ পরিচালনায় মুজিবনগর সরকারের ভূমিকা মূল্যায়ন করতে পারবে।</a:t>
            </a:r>
          </a:p>
          <a:p>
            <a:pPr>
              <a:buNone/>
            </a:pPr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মুক্তিযুদ্ধে বিভিন্ন রাজনৈতিক দল, ছাত্র, পেশাজীবী, নারী, সাংস্কৃতিক কর্মী ও সাধারন মানুষের ভূমিকা মূল্যায়ন করতে পারবে।</a:t>
            </a:r>
          </a:p>
          <a:p>
            <a:pPr>
              <a:buNone/>
            </a:pPr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স্বাধীনতা যুদ্ধে বিভিন্ন দেশের ভূমিকা মুল্যায়ন করতে পারবে।</a:t>
            </a:r>
          </a:p>
          <a:p>
            <a:pPr>
              <a:buNone/>
            </a:pPr>
            <a:r>
              <a:rPr lang="bn-BD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মহান মুক্তিযুদ্ধের ঐতিহাসিক তাৎপর্য বিশ্লেষণ করতে পারবে।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33400" y="2209800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33400" y="3048000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" y="4114800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33400" y="4953000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33400" y="5486400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612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533400"/>
            <a:ext cx="5791200" cy="1143000"/>
          </a:xfrm>
          <a:prstGeom prst="cloud">
            <a:avLst/>
          </a:prstGeom>
          <a:solidFill>
            <a:srgbClr val="F6A226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  <a:sp3d extrusionH="57150">
              <a:bevelT w="38100" h="38100" prst="relaxedInset"/>
            </a:sp3d>
          </a:bodyPr>
          <a:lstStyle/>
          <a:p>
            <a:r>
              <a:rPr lang="bn-BD" sz="6000" b="1" cap="all" dirty="0" smtClean="0">
                <a:ln w="9000" cmpd="sng">
                  <a:solidFill>
                    <a:srgbClr val="8F4A2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উপস্থাপনা </a:t>
            </a:r>
            <a:endParaRPr lang="en-US" sz="6000" b="1" cap="all" dirty="0">
              <a:ln w="9000" cmpd="sng">
                <a:solidFill>
                  <a:srgbClr val="8F4A2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swadhi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86000"/>
            <a:ext cx="4038600" cy="2938475"/>
          </a:xfrm>
          <a:prstGeom prst="roundRect">
            <a:avLst>
              <a:gd name="adj" fmla="val 2364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4454544123+87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221932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124444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2686050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y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5" y="4648200"/>
            <a:ext cx="2752725" cy="1976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ritter-childrens-chair__0096632_PE236603_S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00200"/>
            <a:ext cx="2438400" cy="1824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420615" cy="310486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1945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1600200"/>
          <a:ext cx="347472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4" imgW="914400" imgH="771525" progId="Package">
                  <p:embed/>
                </p:oleObj>
              </mc:Choice>
              <mc:Fallback>
                <p:oleObj name="Packager Shell Object" showAsIcon="1" r:id="rId4" imgW="914400" imgH="771525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347472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752600" y="5715000"/>
            <a:ext cx="5791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1066800" y="304800"/>
            <a:ext cx="7162800" cy="1066800"/>
          </a:xfrm>
          <a:prstGeom prst="wave">
            <a:avLst>
              <a:gd name="adj1" fmla="val 11964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ভাষনঃ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8229600" cy="8683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 এই ভিডিওচিত্রটি একবার দেখে নেই। 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457200" y="304800"/>
            <a:ext cx="8153400" cy="1524000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 যুদ্ধে বঙ্গবন্ধুর ৭ই মার্চের ভাষণের গুরুত্ব। </a:t>
            </a:r>
            <a:endParaRPr lang="en-US" b="1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7619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৭ই মার্চের ভাষণে বাঙালি জাতি ঐক্যবদ্ধ হওয়ার প্রেরনা পায়।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124200"/>
            <a:ext cx="8229600" cy="761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৭ই মার্চের ভাষণে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বাঙালিরা মুক্তিযুদ্ধের নির্দেশনা পায়।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038600"/>
            <a:ext cx="82296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৭ই মার্চের ভাষণে বঙ্গবন্ধু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যে স্বাধীনতার ডাক দেন তাতে পরবর্তী করনীয় ও স্বাধীনতা লাভের দিকনির্দেশনা ছিল।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257800"/>
            <a:ext cx="82296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বঙ্গবন্ধুর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৭ই মার্চের স্বাধীনতার ডাকে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সাড়া দিয়ে মানুষ মুক্তিযুদ্ধে ঝাপিয়ে পড়ে।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nk-flowers-frame-border-design-6869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681795"/>
            <a:ext cx="2209800" cy="2539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447800" y="4495800"/>
            <a:ext cx="23622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মুজিবর রহমান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410201"/>
            <a:ext cx="23622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রাস্ট্রপতি ও মুক্তিযুদ্ধের সর্বাধিনায়ক 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99596"/>
            <a:ext cx="2057400" cy="249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181600" y="4495800"/>
            <a:ext cx="22860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 আহমেদ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5410201"/>
            <a:ext cx="22860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781800" cy="91348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কাঠামো 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762000" cy="172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ক্লীক করুন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white_roses_PNG27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905000"/>
            <a:ext cx="1225419" cy="2603679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5776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5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411</Words>
  <Application>Microsoft Office PowerPoint</Application>
  <PresentationFormat>On-screen Show (4:3)</PresentationFormat>
  <Paragraphs>99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স্বাগতম</vt:lpstr>
      <vt:lpstr>PowerPoint Presentation</vt:lpstr>
      <vt:lpstr>আবেগ সৃষ্টি</vt:lpstr>
      <vt:lpstr>PowerPoint Presentation</vt:lpstr>
      <vt:lpstr>শিখন ফলঃ</vt:lpstr>
      <vt:lpstr>পাঠ উপস্থাপনা </vt:lpstr>
      <vt:lpstr>বঙ্গবন্ধুর ৭ই মার্চের ভাষনঃ </vt:lpstr>
      <vt:lpstr>স্বাধীনতা যুদ্ধে বঙ্গবন্ধুর ৭ই মার্চের ভাষণের গুরুত্ব। </vt:lpstr>
      <vt:lpstr>PowerPoint Presentation</vt:lpstr>
      <vt:lpstr>PowerPoint Presentation</vt:lpstr>
      <vt:lpstr>স্বাধীনতাযুদ্ধ পরিচালনায় মুজিবনগর সরকারের ভূমিকা</vt:lpstr>
      <vt:lpstr>PowerPoint Presentation</vt:lpstr>
      <vt:lpstr>আমাদের মুক্তিযুদ্ধে অন্যান্য দেশের সহযোগিতা</vt:lpstr>
      <vt:lpstr>অবশেষে পাক বাহিনীর নিঃশর্ত আত্মসমর্পন </vt:lpstr>
      <vt:lpstr>স্বাধীন বাংলাদেশের অভ্যুদয় </vt:lpstr>
      <vt:lpstr>মুক্তিযুদ্ধের ঐতিহাসিক তাৎপর্য</vt:lpstr>
      <vt:lpstr>একক কাজ </vt:lpstr>
      <vt:lpstr>দলীয় কাজ </vt:lpstr>
      <vt:lpstr>বাড়ীর কাজ </vt:lpstr>
      <vt:lpstr>ক্লাসে সহযোগিতা করার জন্য তোমাদের সকলকে ধন্যবাদ।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Apurba Kumar Das</dc:creator>
  <cp:lastModifiedBy>Apurba Kumar Das </cp:lastModifiedBy>
  <cp:revision>1</cp:revision>
  <dcterms:created xsi:type="dcterms:W3CDTF">2018-08-30T16:44:12Z</dcterms:created>
  <dcterms:modified xsi:type="dcterms:W3CDTF">2018-08-30T16:47:27Z</dcterms:modified>
</cp:coreProperties>
</file>